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27" r:id="rId6"/>
    <p:sldId id="434" r:id="rId7"/>
    <p:sldId id="453" r:id="rId8"/>
    <p:sldId id="447" r:id="rId9"/>
    <p:sldId id="454" r:id="rId10"/>
    <p:sldId id="426" r:id="rId11"/>
    <p:sldId id="433" r:id="rId12"/>
    <p:sldId id="449" r:id="rId13"/>
    <p:sldId id="441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05" d="100"/>
          <a:sy n="105" d="100"/>
        </p:scale>
        <p:origin x="744" y="19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194463-BB47-4B36-91B7-153B258F4D90}" type="datetime1">
              <a:rPr lang="en-GB" smtClean="0"/>
              <a:t>18/03/2022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8101A6-4DD6-450C-BDEC-5915490A5285}" type="datetime1">
              <a:rPr lang="en-GB" noProof="0" smtClean="0"/>
              <a:t>18/03/2022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16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32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54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2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33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1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A1EFD6E-39BF-4D74-9381-BC19FCC78926}" type="datetime1">
              <a:rPr lang="en-GB" noProof="0" smtClean="0"/>
              <a:t>18/03/2022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F3EA5D2-BB7B-454C-AD60-E7ADCC7B837E}" type="datetime1">
              <a:rPr lang="en-GB" noProof="0" smtClean="0"/>
              <a:t>18/03/2022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7B7B-98A2-43E7-B343-92483A4C89E0}" type="datetime1">
              <a:rPr lang="en-GB" noProof="0" smtClean="0"/>
              <a:t>18/03/2022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799F4B1-797B-4E32-8DB8-780E3DFC7B73}" type="datetime1">
              <a:rPr lang="en-GB" noProof="0" smtClean="0"/>
              <a:t>18/03/2022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 fontScale="90000"/>
          </a:bodyPr>
          <a:lstStyle/>
          <a:p>
            <a:pPr rtl="0"/>
            <a:r>
              <a:rPr lang="en-GB" dirty="0"/>
              <a:t>Using Machine Learning to Classify Bird Sounds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Far Eastern Curlew - Lucas Brook">
            <a:extLst>
              <a:ext uri="{FF2B5EF4-FFF2-40B4-BE49-F238E27FC236}">
                <a16:creationId xmlns:a16="http://schemas.microsoft.com/office/drawing/2014/main" id="{2C8F497B-DFE3-6A48-AB11-12E2A78F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883920"/>
            <a:ext cx="312928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stern Whipbird Sounds &amp; Calls | Wildlife Sounds by Wild Ambience">
            <a:extLst>
              <a:ext uri="{FF2B5EF4-FFF2-40B4-BE49-F238E27FC236}">
                <a16:creationId xmlns:a16="http://schemas.microsoft.com/office/drawing/2014/main" id="{5626F84F-1BBB-BE48-AD93-E9979098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04" y="883920"/>
            <a:ext cx="2138885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/>
          <a:lstStyle/>
          <a:p>
            <a:pPr rtl="0"/>
            <a:r>
              <a:rPr lang="en-GB" dirty="0"/>
              <a:t>Next 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25E19-E415-C248-BC7C-B4BB82F82367}"/>
              </a:ext>
            </a:extLst>
          </p:cNvPr>
          <p:cNvSpPr txBox="1"/>
          <p:nvPr/>
        </p:nvSpPr>
        <p:spPr>
          <a:xfrm>
            <a:off x="3873499" y="1443400"/>
            <a:ext cx="78496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Clean up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Publish to </a:t>
            </a:r>
            <a:r>
              <a:rPr lang="en-US" sz="4400" dirty="0" err="1"/>
              <a:t>aws</a:t>
            </a:r>
            <a:r>
              <a:rPr lang="en-US" sz="4400" dirty="0"/>
              <a:t>-samples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Complement with 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Take learnings to customers</a:t>
            </a:r>
          </a:p>
        </p:txBody>
      </p:sp>
      <p:pic>
        <p:nvPicPr>
          <p:cNvPr id="5122" name="Picture 2" descr="Next steps sign Images, Stock Photos &amp; Vectors | Shutterstock">
            <a:extLst>
              <a:ext uri="{FF2B5EF4-FFF2-40B4-BE49-F238E27FC236}">
                <a16:creationId xmlns:a16="http://schemas.microsoft.com/office/drawing/2014/main" id="{92C524AC-137F-924A-892C-76EA3BEE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8" y="1649984"/>
            <a:ext cx="34163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/>
          <a:p>
            <a:pPr rtl="0"/>
            <a:r>
              <a:rPr lang="en-GB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>
                <a:effectLst/>
                <a:latin typeface="Segoe UI" panose="020B0502040204020203" pitchFamily="34" charset="0"/>
              </a:rPr>
              <a:t>Urban development needs to ensure it does not encroach on the breeding grounds of critically endangered bird species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2050" name="Picture 2" descr="Urban Planning Pictures | Download Free Images on Unsplash">
            <a:extLst>
              <a:ext uri="{FF2B5EF4-FFF2-40B4-BE49-F238E27FC236}">
                <a16:creationId xmlns:a16="http://schemas.microsoft.com/office/drawing/2014/main" id="{7021AC54-69B1-D044-99E5-4301207E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1" y="458724"/>
            <a:ext cx="9549161" cy="59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How to visualise Audio?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570480"/>
            <a:ext cx="3465576" cy="3665729"/>
          </a:xfrm>
        </p:spPr>
        <p:txBody>
          <a:bodyPr rtlCol="0"/>
          <a:lstStyle/>
          <a:p>
            <a:pPr rtl="0"/>
            <a:r>
              <a:rPr lang="en-GB" sz="1800" dirty="0">
                <a:effectLst/>
                <a:latin typeface="Segoe UI" panose="020B0502040204020203" pitchFamily="34" charset="0"/>
              </a:rPr>
              <a:t>Spectrograms are a v</a:t>
            </a:r>
            <a:r>
              <a:rPr lang="en-AU" dirty="0" err="1"/>
              <a:t>isualization</a:t>
            </a:r>
            <a:r>
              <a:rPr lang="en-AU" dirty="0"/>
              <a:t> of the frequency spectrum of a signal</a:t>
            </a:r>
          </a:p>
          <a:p>
            <a:endParaRPr lang="en-AU" dirty="0">
              <a:latin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</a:rPr>
              <a:t>Specifically look at </a:t>
            </a:r>
            <a:r>
              <a:rPr lang="en-GB" dirty="0" err="1">
                <a:latin typeface="Segoe UI" panose="020B0502040204020203" pitchFamily="34" charset="0"/>
              </a:rPr>
              <a:t>melspectrograms</a:t>
            </a:r>
            <a:r>
              <a:rPr lang="en-GB" dirty="0">
                <a:latin typeface="Segoe UI" panose="020B0502040204020203" pitchFamily="34" charset="0"/>
              </a:rPr>
              <a:t> which use </a:t>
            </a:r>
            <a:r>
              <a:rPr lang="en-AU" dirty="0"/>
              <a:t>a unit of pitch such that equal distances in pitch sounded equally distant to the listener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2198D8-F043-4E43-BCDD-DAE4504F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0" y="747015"/>
            <a:ext cx="1630376" cy="15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52267-566E-BF43-86D4-DD83B9C2D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99" y="2730500"/>
            <a:ext cx="1526425" cy="14859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E3B06416-EAE4-6C4B-963D-D3C21655F0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CAF61E9-2D33-DC45-BD76-A16AC2B59A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37BCC-F185-3041-8039-7CA665AA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079" y="4695249"/>
            <a:ext cx="1526425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49FFA1-7243-AD42-82F7-BF8119F1A0CF}"/>
              </a:ext>
            </a:extLst>
          </p:cNvPr>
          <p:cNvSpPr txBox="1"/>
          <p:nvPr/>
        </p:nvSpPr>
        <p:spPr>
          <a:xfrm>
            <a:off x="8524241" y="665043"/>
            <a:ext cx="321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Whipbird?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A8142-45A9-A340-BFFA-62456CDC8552}"/>
              </a:ext>
            </a:extLst>
          </p:cNvPr>
          <p:cNvSpPr txBox="1"/>
          <p:nvPr/>
        </p:nvSpPr>
        <p:spPr>
          <a:xfrm>
            <a:off x="6537656" y="1049763"/>
            <a:ext cx="321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Curlew?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35092-BDD7-CE4A-96C5-DCD17769E85C}"/>
              </a:ext>
            </a:extLst>
          </p:cNvPr>
          <p:cNvSpPr txBox="1"/>
          <p:nvPr/>
        </p:nvSpPr>
        <p:spPr>
          <a:xfrm>
            <a:off x="7917064" y="1693282"/>
            <a:ext cx="370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Background?</a:t>
            </a:r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How to visualise Audio?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570480"/>
            <a:ext cx="3465576" cy="3665729"/>
          </a:xfrm>
        </p:spPr>
        <p:txBody>
          <a:bodyPr rtlCol="0"/>
          <a:lstStyle/>
          <a:p>
            <a:pPr rtl="0"/>
            <a:r>
              <a:rPr lang="en-GB" sz="1800" dirty="0">
                <a:effectLst/>
                <a:latin typeface="Segoe UI" panose="020B0502040204020203" pitchFamily="34" charset="0"/>
              </a:rPr>
              <a:t>Spectrograms are a v</a:t>
            </a:r>
            <a:r>
              <a:rPr lang="en-AU" dirty="0" err="1"/>
              <a:t>isualization</a:t>
            </a:r>
            <a:r>
              <a:rPr lang="en-AU" dirty="0"/>
              <a:t> of the frequency spectrum of a signal</a:t>
            </a:r>
          </a:p>
          <a:p>
            <a:endParaRPr lang="en-AU" dirty="0">
              <a:latin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</a:rPr>
              <a:t>Specifically look at </a:t>
            </a:r>
            <a:r>
              <a:rPr lang="en-GB" dirty="0" err="1">
                <a:latin typeface="Segoe UI" panose="020B0502040204020203" pitchFamily="34" charset="0"/>
              </a:rPr>
              <a:t>melspectrograms</a:t>
            </a:r>
            <a:r>
              <a:rPr lang="en-GB" dirty="0">
                <a:latin typeface="Segoe UI" panose="020B0502040204020203" pitchFamily="34" charset="0"/>
              </a:rPr>
              <a:t> which use </a:t>
            </a:r>
            <a:r>
              <a:rPr lang="en-AU" dirty="0"/>
              <a:t>a unit of pitch such that equal distances in pitch sounded equally distant to the listener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2198D8-F043-4E43-BCDD-DAE4504F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0" y="747015"/>
            <a:ext cx="1630376" cy="15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52267-566E-BF43-86D4-DD83B9C2D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99" y="2730500"/>
            <a:ext cx="1526425" cy="14859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E3B06416-EAE4-6C4B-963D-D3C21655F0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CAF61E9-2D33-DC45-BD76-A16AC2B59A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37BCC-F185-3041-8039-7CA665AA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079" y="4695249"/>
            <a:ext cx="1526425" cy="1485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5DA67C-8C47-4441-A5FE-3FE4AB45DBC7}"/>
              </a:ext>
            </a:extLst>
          </p:cNvPr>
          <p:cNvSpPr txBox="1"/>
          <p:nvPr/>
        </p:nvSpPr>
        <p:spPr>
          <a:xfrm>
            <a:off x="8260080" y="1066800"/>
            <a:ext cx="321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Whipbird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AF6CA-4BAA-9A4C-BB61-20E500C54768}"/>
              </a:ext>
            </a:extLst>
          </p:cNvPr>
          <p:cNvSpPr txBox="1"/>
          <p:nvPr/>
        </p:nvSpPr>
        <p:spPr>
          <a:xfrm>
            <a:off x="8269227" y="3044279"/>
            <a:ext cx="321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Curlew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C855F-36AD-5C47-8592-21E9C4AE2C6F}"/>
              </a:ext>
            </a:extLst>
          </p:cNvPr>
          <p:cNvSpPr txBox="1"/>
          <p:nvPr/>
        </p:nvSpPr>
        <p:spPr>
          <a:xfrm>
            <a:off x="8260080" y="4913719"/>
            <a:ext cx="321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64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 rtlCol="0"/>
          <a:lstStyle/>
          <a:p>
            <a:pPr rtl="0"/>
            <a:r>
              <a:rPr lang="en-GB" dirty="0"/>
              <a:t>Training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752" y="2041144"/>
            <a:ext cx="8236712" cy="4197096"/>
          </a:xfrm>
        </p:spPr>
        <p:txBody>
          <a:bodyPr rtlCol="0"/>
          <a:lstStyle/>
          <a:p>
            <a:pPr rtl="0"/>
            <a:r>
              <a:rPr lang="en-GB" sz="2400" dirty="0"/>
              <a:t>Training Images: 687</a:t>
            </a:r>
          </a:p>
          <a:p>
            <a:pPr rtl="0"/>
            <a:r>
              <a:rPr lang="en-GB" sz="2400" dirty="0"/>
              <a:t>Validation Images: 27</a:t>
            </a:r>
          </a:p>
          <a:p>
            <a:pPr rtl="0"/>
            <a:endParaRPr lang="en-GB" sz="2400" dirty="0"/>
          </a:p>
          <a:p>
            <a:pPr rtl="0"/>
            <a:r>
              <a:rPr lang="en-GB" sz="2400" dirty="0"/>
              <a:t>Training Algorithm: </a:t>
            </a:r>
            <a:r>
              <a:rPr lang="en-GB" sz="2400" dirty="0" err="1"/>
              <a:t>SageMaker</a:t>
            </a:r>
            <a:r>
              <a:rPr lang="en-GB" sz="2400" dirty="0"/>
              <a:t> Built in Image Classifier</a:t>
            </a:r>
          </a:p>
          <a:p>
            <a:pPr rtl="0"/>
            <a:r>
              <a:rPr lang="en-GB" sz="2400" dirty="0"/>
              <a:t>18 hidden layers</a:t>
            </a:r>
          </a:p>
          <a:p>
            <a:pPr rtl="0"/>
            <a:endParaRPr lang="en-GB" sz="2400" dirty="0"/>
          </a:p>
          <a:p>
            <a:pPr rtl="0"/>
            <a:r>
              <a:rPr lang="en-GB" sz="2400" dirty="0"/>
              <a:t>Transfer </a:t>
            </a:r>
            <a:r>
              <a:rPr lang="en-GB" sz="2400"/>
              <a:t>Learning: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 rtlCol="0"/>
          <a:lstStyle/>
          <a:p>
            <a:pPr rtl="0"/>
            <a:r>
              <a:rPr lang="en-GB" dirty="0"/>
              <a:t>Training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752" y="2041144"/>
            <a:ext cx="8236712" cy="4197096"/>
          </a:xfrm>
        </p:spPr>
        <p:txBody>
          <a:bodyPr rtlCol="0"/>
          <a:lstStyle/>
          <a:p>
            <a:pPr rtl="0"/>
            <a:r>
              <a:rPr lang="en-GB" sz="2400" dirty="0"/>
              <a:t>Training Images: 687</a:t>
            </a:r>
          </a:p>
          <a:p>
            <a:pPr rtl="0"/>
            <a:r>
              <a:rPr lang="en-GB" sz="2400" dirty="0"/>
              <a:t>Validation Images: 27</a:t>
            </a:r>
          </a:p>
          <a:p>
            <a:pPr rtl="0"/>
            <a:endParaRPr lang="en-GB" sz="2400" dirty="0"/>
          </a:p>
          <a:p>
            <a:pPr rtl="0"/>
            <a:r>
              <a:rPr lang="en-GB" sz="2400" dirty="0"/>
              <a:t>Training Algorithm: </a:t>
            </a:r>
            <a:r>
              <a:rPr lang="en-GB" sz="2400" dirty="0" err="1"/>
              <a:t>SageMaker</a:t>
            </a:r>
            <a:r>
              <a:rPr lang="en-GB" sz="2400" dirty="0"/>
              <a:t> Built in Image Classifier</a:t>
            </a:r>
          </a:p>
          <a:p>
            <a:pPr rtl="0"/>
            <a:r>
              <a:rPr lang="en-GB" sz="2400" dirty="0"/>
              <a:t>18 hidden layers</a:t>
            </a:r>
          </a:p>
          <a:p>
            <a:pPr rtl="0"/>
            <a:endParaRPr lang="en-GB" sz="2400" dirty="0"/>
          </a:p>
          <a:p>
            <a:pPr rtl="0"/>
            <a:r>
              <a:rPr lang="en-GB" sz="2400" dirty="0"/>
              <a:t>Transfer Learning: Try with and without</a:t>
            </a:r>
          </a:p>
        </p:txBody>
      </p:sp>
    </p:spTree>
    <p:extLst>
      <p:ext uri="{BB962C8B-B14F-4D97-AF65-F5344CB8AC3E}">
        <p14:creationId xmlns:p14="http://schemas.microsoft.com/office/powerpoint/2010/main" val="284065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/>
          <a:p>
            <a:pPr rtl="0"/>
            <a:r>
              <a:rPr lang="en-GB" dirty="0"/>
              <a:t>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104" y="2871537"/>
            <a:ext cx="4946904" cy="1572126"/>
          </a:xfrm>
        </p:spPr>
        <p:txBody>
          <a:bodyPr rtlCol="0"/>
          <a:lstStyle/>
          <a:p>
            <a:pPr rtl="0"/>
            <a:r>
              <a:rPr lang="en-GB" dirty="0">
                <a:latin typeface="Segoe UI" panose="020B0502040204020203" pitchFamily="34" charset="0"/>
              </a:rPr>
              <a:t>Best Model:</a:t>
            </a:r>
          </a:p>
          <a:p>
            <a:pPr rtl="0"/>
            <a:r>
              <a:rPr lang="en-GB" dirty="0" err="1">
                <a:latin typeface="Segoe UI" panose="020B0502040204020203" pitchFamily="34" charset="0"/>
              </a:rPr>
              <a:t>Train:accuracy</a:t>
            </a:r>
            <a:r>
              <a:rPr lang="en-GB" dirty="0">
                <a:latin typeface="Segoe UI" panose="020B0502040204020203" pitchFamily="34" charset="0"/>
              </a:rPr>
              <a:t>: 0.97</a:t>
            </a:r>
          </a:p>
          <a:p>
            <a:pPr rtl="0"/>
            <a:r>
              <a:rPr lang="en-GB" dirty="0" err="1">
                <a:latin typeface="Segoe UI" panose="020B0502040204020203" pitchFamily="34" charset="0"/>
              </a:rPr>
              <a:t>Validation:accuracy</a:t>
            </a:r>
            <a:r>
              <a:rPr lang="en-GB" dirty="0">
                <a:latin typeface="Segoe UI" panose="020B0502040204020203" pitchFamily="34" charset="0"/>
              </a:rPr>
              <a:t>: 0.992</a:t>
            </a:r>
            <a:endParaRPr lang="en-GB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091" r="8809"/>
          <a:stretch/>
        </p:blipFill>
        <p:spPr>
          <a:xfrm>
            <a:off x="7178040" y="457200"/>
            <a:ext cx="4562856" cy="6400800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BDD19E4-AA75-4C41-BE16-B280D77F78F9}"/>
              </a:ext>
            </a:extLst>
          </p:cNvPr>
          <p:cNvSpPr txBox="1">
            <a:spLocks/>
          </p:cNvSpPr>
          <p:nvPr/>
        </p:nvSpPr>
        <p:spPr>
          <a:xfrm>
            <a:off x="451104" y="4371474"/>
            <a:ext cx="4946904" cy="15721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Segoe UI" panose="020B0502040204020203" pitchFamily="34" charset="0"/>
              </a:rPr>
              <a:t>Against Ground Truth data:</a:t>
            </a:r>
          </a:p>
          <a:p>
            <a:r>
              <a:rPr lang="en-GB" dirty="0">
                <a:latin typeface="Segoe UI" panose="020B0502040204020203" pitchFamily="34" charset="0"/>
              </a:rPr>
              <a:t>Model 1: 78% accuracy </a:t>
            </a:r>
          </a:p>
          <a:p>
            <a:r>
              <a:rPr lang="en-GB" dirty="0">
                <a:latin typeface="Segoe UI" panose="020B0502040204020203" pitchFamily="34" charset="0"/>
              </a:rPr>
              <a:t>Model 2: 82% accuracy</a:t>
            </a:r>
            <a:endParaRPr lang="en-GB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8A4DD4C-789E-7240-B10E-54CBD6ED7413}"/>
              </a:ext>
            </a:extLst>
          </p:cNvPr>
          <p:cNvSpPr/>
          <p:nvPr/>
        </p:nvSpPr>
        <p:spPr>
          <a:xfrm>
            <a:off x="4907280" y="2245360"/>
            <a:ext cx="3596640" cy="1910080"/>
          </a:xfrm>
          <a:prstGeom prst="wedgeRoundRectCallout">
            <a:avLst>
              <a:gd name="adj1" fmla="val -90042"/>
              <a:gd name="adj2" fmla="val 890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used Transfer Learning and which did not?</a:t>
            </a:r>
          </a:p>
        </p:txBody>
      </p:sp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pPr rtl="0"/>
            <a:r>
              <a:rPr lang="en-GB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Segoe UI" panose="020B0502040204020203" pitchFamily="34" charset="0"/>
              </a:rPr>
              <a:t>Data Preparation was VERY manual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</a:rPr>
              <a:t>Storing </a:t>
            </a:r>
            <a:r>
              <a:rPr lang="en-GB" dirty="0" err="1">
                <a:latin typeface="Segoe UI" panose="020B0502040204020203" pitchFamily="34" charset="0"/>
              </a:rPr>
              <a:t>melspgrams</a:t>
            </a:r>
            <a:r>
              <a:rPr lang="en-GB" dirty="0">
                <a:latin typeface="Segoe UI" panose="020B0502040204020203" pitchFamily="34" charset="0"/>
              </a:rPr>
              <a:t> as 224x224 images took several tries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 err="1">
                <a:latin typeface="Segoe UI" panose="020B0502040204020203" pitchFamily="34" charset="0"/>
              </a:rPr>
              <a:t>Librosa</a:t>
            </a:r>
            <a:r>
              <a:rPr lang="en-GB" dirty="0">
                <a:latin typeface="Segoe UI" panose="020B0502040204020203" pitchFamily="34" charset="0"/>
              </a:rPr>
              <a:t> library – we could only get it working by saving images to disk before loading with </a:t>
            </a:r>
            <a:r>
              <a:rPr lang="en-GB" dirty="0" err="1">
                <a:latin typeface="Segoe UI" panose="020B0502040204020203" pitchFamily="34" charset="0"/>
              </a:rPr>
              <a:t>pyplot</a:t>
            </a:r>
            <a:r>
              <a:rPr lang="en-GB" dirty="0">
                <a:latin typeface="Segoe UI" panose="020B0502040204020203" pitchFamily="34" charset="0"/>
              </a:rPr>
              <a:t> to create .</a:t>
            </a:r>
            <a:r>
              <a:rPr lang="en-GB" dirty="0" err="1">
                <a:latin typeface="Segoe UI" panose="020B0502040204020203" pitchFamily="34" charset="0"/>
              </a:rPr>
              <a:t>png</a:t>
            </a:r>
            <a:r>
              <a:rPr lang="en-GB" dirty="0">
                <a:latin typeface="Segoe UI" panose="020B0502040204020203" pitchFamily="34" charset="0"/>
              </a:rPr>
              <a:t> file</a:t>
            </a:r>
            <a:endParaRPr lang="en-GB" dirty="0"/>
          </a:p>
        </p:txBody>
      </p:sp>
      <p:pic>
        <p:nvPicPr>
          <p:cNvPr id="6146" name="Picture 2" descr="11 Big SEO Challenges You'll Face in Your Career">
            <a:extLst>
              <a:ext uri="{FF2B5EF4-FFF2-40B4-BE49-F238E27FC236}">
                <a16:creationId xmlns:a16="http://schemas.microsoft.com/office/drawing/2014/main" id="{DD920DD5-34BA-6F4A-B131-4694F8DD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56" y="2171700"/>
            <a:ext cx="478236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9464"/>
            <a:ext cx="3114262" cy="117957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DEMO</a:t>
            </a:r>
          </a:p>
        </p:txBody>
      </p:sp>
      <p:pic>
        <p:nvPicPr>
          <p:cNvPr id="22" name="test_audio" descr="test_audio">
            <a:hlinkClick r:id="" action="ppaction://media"/>
            <a:extLst>
              <a:ext uri="{FF2B5EF4-FFF2-40B4-BE49-F238E27FC236}">
                <a16:creationId xmlns:a16="http://schemas.microsoft.com/office/drawing/2014/main" id="{7B1950B9-4B45-A74B-BF24-67743122C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531" y="5142548"/>
            <a:ext cx="812800" cy="812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A8CC12-9379-6748-8A2C-2F051FB94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40" y="471424"/>
            <a:ext cx="7025640" cy="52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D0CD087D-3784-4051-993A-DCD320E11131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B0135648-3A67-4268-9BA1-044BA5FC9795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1980BB4A-C572-4B5E-9030-AE366E4DC02E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5075_TF78479028_Win32" id="{468DEE6C-74B7-4C4F-AFDF-900F4959E344}" vid="{633C6420-6C6E-4D6F-8915-1E4716AC76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Balancing Act</Template>
  <TotalTime>33</TotalTime>
  <Words>272</Words>
  <Application>Microsoft Macintosh PowerPoint</Application>
  <PresentationFormat>Widescreen</PresentationFormat>
  <Paragraphs>62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Using Machine Learning to Classify Bird Sounds </vt:lpstr>
      <vt:lpstr>BALANCING ACT</vt:lpstr>
      <vt:lpstr>How to visualise Audio? </vt:lpstr>
      <vt:lpstr>How to visualise Audio? </vt:lpstr>
      <vt:lpstr>Training Method</vt:lpstr>
      <vt:lpstr>Training Method</vt:lpstr>
      <vt:lpstr>RESULTS </vt:lpstr>
      <vt:lpstr>Challenges</vt:lpstr>
      <vt:lpstr>DEMO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Classify Bird Sounds </dc:title>
  <dc:creator>Microsoft Office User</dc:creator>
  <cp:lastModifiedBy>Microsoft Office User</cp:lastModifiedBy>
  <cp:revision>6</cp:revision>
  <dcterms:created xsi:type="dcterms:W3CDTF">2022-03-17T23:42:02Z</dcterms:created>
  <dcterms:modified xsi:type="dcterms:W3CDTF">2022-03-18T00:15:13Z</dcterms:modified>
</cp:coreProperties>
</file>